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  <p:sldId id="266" r:id="rId11"/>
    <p:sldId id="267" r:id="rId12"/>
    <p:sldId id="269" r:id="rId13"/>
    <p:sldId id="268" r:id="rId14"/>
    <p:sldId id="270" r:id="rId15"/>
    <p:sldId id="271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007FBE-F304-4F5C-8591-6219419B344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5A07401-E577-4424-A275-E9C74C0D4F2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426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7FBE-F304-4F5C-8591-6219419B344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7401-E577-4424-A275-E9C74C0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7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7FBE-F304-4F5C-8591-6219419B344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7401-E577-4424-A275-E9C74C0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7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7FBE-F304-4F5C-8591-6219419B344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7401-E577-4424-A275-E9C74C0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8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9007FBE-F304-4F5C-8591-6219419B344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5A07401-E577-4424-A275-E9C74C0D4F2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15932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7FBE-F304-4F5C-8591-6219419B344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7401-E577-4424-A275-E9C74C0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587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7FBE-F304-4F5C-8591-6219419B344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7401-E577-4424-A275-E9C74C0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99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7FBE-F304-4F5C-8591-6219419B344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7401-E577-4424-A275-E9C74C0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9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7FBE-F304-4F5C-8591-6219419B344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7401-E577-4424-A275-E9C74C0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13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9007FBE-F304-4F5C-8591-6219419B344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5A07401-E577-4424-A275-E9C74C0D4F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27041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9007FBE-F304-4F5C-8591-6219419B344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5A07401-E577-4424-A275-E9C74C0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5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007FBE-F304-4F5C-8591-6219419B344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A07401-E577-4424-A275-E9C74C0D4F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761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detskii-sad/korrektsionnaya-pedagogika/2015/10/06/igrovye-priemy-v-formirovanii-navykov" TargetMode="External"/><Relationship Id="rId2" Type="http://schemas.openxmlformats.org/officeDocument/2006/relationships/hyperlink" Target="https://infourok.ru/prezentaciya-poteshki-rezhimnih-momentov-536571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23ABA-2AFA-4227-8723-28BE6A357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791" y="909202"/>
            <a:ext cx="10318418" cy="4394988"/>
          </a:xfrm>
        </p:spPr>
        <p:txBody>
          <a:bodyPr/>
          <a:lstStyle/>
          <a:p>
            <a:r>
              <a:rPr lang="ru-RU" sz="6000" dirty="0"/>
              <a:t>Формирование навыков самообслуживания у детей дошкольного возраста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160C80-334A-4229-B1C3-7E8E64A2C6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2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8A9C388-20D7-42D9-83D3-3C72FDB16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30" y="616688"/>
            <a:ext cx="8671034" cy="4064627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Как сделать формирование навыков самообслуживания интересным?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6CEA21-7600-424B-8536-6364398B5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9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F81C34-883A-4F96-9170-B714FCE6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Игровые приёмы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14E5107-24FE-4497-9835-371F20F1D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279" y="1128452"/>
            <a:ext cx="6504956" cy="3080942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3600" dirty="0"/>
              <a:t>Игры с куклой</a:t>
            </a:r>
          </a:p>
          <a:p>
            <a:r>
              <a:rPr lang="ru-RU" sz="3600" dirty="0"/>
              <a:t>одеваем на прогулку</a:t>
            </a:r>
          </a:p>
          <a:p>
            <a:r>
              <a:rPr lang="ru-RU" sz="3600" dirty="0"/>
              <a:t>кормим</a:t>
            </a:r>
          </a:p>
          <a:p>
            <a:r>
              <a:rPr lang="ru-RU" sz="3600" dirty="0"/>
              <a:t>укладываем спать</a:t>
            </a:r>
          </a:p>
        </p:txBody>
      </p:sp>
      <p:pic>
        <p:nvPicPr>
          <p:cNvPr id="7170" name="Picture 2" descr="https://www.maam.ru/upload/blogs/detsad-124500-1399830984.jpg">
            <a:extLst>
              <a:ext uri="{FF2B5EF4-FFF2-40B4-BE49-F238E27FC236}">
                <a16:creationId xmlns:a16="http://schemas.microsoft.com/office/drawing/2014/main" id="{3F43F2A7-3781-4367-BDED-E71DAB9B9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87" y="1675347"/>
            <a:ext cx="4408212" cy="33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.2mm.ru/img_art/331_art1.jpg">
            <a:extLst>
              <a:ext uri="{FF2B5EF4-FFF2-40B4-BE49-F238E27FC236}">
                <a16:creationId xmlns:a16="http://schemas.microsoft.com/office/drawing/2014/main" id="{8558192F-0F3E-4255-BB53-A3EC32EC7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06" y="3796465"/>
            <a:ext cx="3919701" cy="29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31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88E72-569F-4823-9E87-F8A41CD5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99574"/>
          </a:xfrm>
        </p:spPr>
        <p:txBody>
          <a:bodyPr/>
          <a:lstStyle/>
          <a:p>
            <a:r>
              <a:rPr lang="ru-RU" dirty="0"/>
              <a:t>Заинтересовать предметом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667B21-9800-456C-B2F9-5D8BBBBB5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5533698"/>
            <a:ext cx="10178322" cy="1324302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3200" dirty="0"/>
              <a:t>Например, во время умывания предложить ребёнку новое мыло в красивой упаковке.</a:t>
            </a:r>
          </a:p>
        </p:txBody>
      </p:sp>
      <p:pic>
        <p:nvPicPr>
          <p:cNvPr id="9218" name="Picture 2" descr="http://parazitipro.ru/wp-content/uploads/2016/04/profilaktika-askaridoza-u-detej-rebenok-moet-ruki.jpg">
            <a:extLst>
              <a:ext uri="{FF2B5EF4-FFF2-40B4-BE49-F238E27FC236}">
                <a16:creationId xmlns:a16="http://schemas.microsoft.com/office/drawing/2014/main" id="{CB420692-F172-4287-BB09-63E691E82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20" y="1249296"/>
            <a:ext cx="5980277" cy="39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33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C898CCE-C403-47E8-8C03-6D8576CAD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554" y="114267"/>
            <a:ext cx="10178322" cy="1492132"/>
          </a:xfrm>
        </p:spPr>
        <p:txBody>
          <a:bodyPr/>
          <a:lstStyle/>
          <a:p>
            <a:r>
              <a:rPr lang="ru-RU" dirty="0"/>
              <a:t>Использование малых фольклорных форм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9198849-9E71-4733-8073-0838E8BFE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544786"/>
            <a:ext cx="10178322" cy="8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Колыбельные, </a:t>
            </a:r>
            <a:r>
              <a:rPr lang="ru-RU" sz="3600" dirty="0" err="1"/>
              <a:t>пестушки</a:t>
            </a:r>
            <a:r>
              <a:rPr lang="ru-RU" sz="3600" dirty="0"/>
              <a:t>, потешки, прибаутки</a:t>
            </a:r>
          </a:p>
        </p:txBody>
      </p:sp>
      <p:pic>
        <p:nvPicPr>
          <p:cNvPr id="8200" name="Picture 8" descr="https://ds02.infourok.ru/uploads/ex/0047/0001adf6-dde6360b/img10.jpg">
            <a:extLst>
              <a:ext uri="{FF2B5EF4-FFF2-40B4-BE49-F238E27FC236}">
                <a16:creationId xmlns:a16="http://schemas.microsoft.com/office/drawing/2014/main" id="{A1EC62A6-F12E-494E-B285-B4D85409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15" y="2396123"/>
            <a:ext cx="5470948" cy="410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ds02.infourok.ru/uploads/ex/0047/0001adf6-dde6360b/img5.jpg">
            <a:extLst>
              <a:ext uri="{FF2B5EF4-FFF2-40B4-BE49-F238E27FC236}">
                <a16:creationId xmlns:a16="http://schemas.microsoft.com/office/drawing/2014/main" id="{884CC9C3-79D4-44C6-BF16-407198695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2" y="2396123"/>
            <a:ext cx="5470948" cy="410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89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C5FD3-A145-4083-8C93-8F1D5C41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94622"/>
          </a:xfrm>
        </p:spPr>
        <p:txBody>
          <a:bodyPr/>
          <a:lstStyle/>
          <a:p>
            <a:r>
              <a:rPr lang="ru-RU" dirty="0"/>
              <a:t>Рассматривание картинок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21A57D-5E16-496D-861B-1959DAC80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https://im0-tub-ru.yandex.net/i?id=e14fe42653584b696619f82b7b9bb7ff-l&amp;n=13">
            <a:extLst>
              <a:ext uri="{FF2B5EF4-FFF2-40B4-BE49-F238E27FC236}">
                <a16:creationId xmlns:a16="http://schemas.microsoft.com/office/drawing/2014/main" id="{FCCC7D34-3434-4E57-B1C0-D6BECDB35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9"/>
          <a:stretch/>
        </p:blipFill>
        <p:spPr bwMode="auto">
          <a:xfrm rot="21125890">
            <a:off x="1200031" y="1285171"/>
            <a:ext cx="3115138" cy="315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ya-webdesign.com/images/comb-clipart-purple-9.jpg">
            <a:extLst>
              <a:ext uri="{FF2B5EF4-FFF2-40B4-BE49-F238E27FC236}">
                <a16:creationId xmlns:a16="http://schemas.microsoft.com/office/drawing/2014/main" id="{02FC409F-80E4-4FF1-AD17-DC730112E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2308">
            <a:off x="1847702" y="3732586"/>
            <a:ext cx="2269894" cy="387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pp.userapi.com/c10334/u9362081/155920356/z_e35e0c55.jpg">
            <a:extLst>
              <a:ext uri="{FF2B5EF4-FFF2-40B4-BE49-F238E27FC236}">
                <a16:creationId xmlns:a16="http://schemas.microsoft.com/office/drawing/2014/main" id="{7CD9BE3E-0E80-4956-81AE-D09302EC6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19" y="1544863"/>
            <a:ext cx="6536132" cy="449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01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09B3A-6438-407B-BE32-41A2D0DB7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Чтение художественной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AFDD30-5995-424E-A75B-E8361DC6A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kitchen.minemegashop.ru/img/1025879939.jpg">
            <a:extLst>
              <a:ext uri="{FF2B5EF4-FFF2-40B4-BE49-F238E27FC236}">
                <a16:creationId xmlns:a16="http://schemas.microsoft.com/office/drawing/2014/main" id="{64F9A248-AB0F-42A3-B27E-AB5603952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84" y="1257851"/>
            <a:ext cx="4019879" cy="54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.ytimg.com/vi/z-nMmGypSh8/maxresdefault.jpg">
            <a:extLst>
              <a:ext uri="{FF2B5EF4-FFF2-40B4-BE49-F238E27FC236}">
                <a16:creationId xmlns:a16="http://schemas.microsoft.com/office/drawing/2014/main" id="{C8F07599-99D9-4AEE-9578-E437DFC11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25" y="1978100"/>
            <a:ext cx="5612522" cy="42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2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9510A-ACD1-4D53-9CEA-1AB1A7AB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32129A-676D-4693-97CA-3B61D9512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77007"/>
            <a:ext cx="10383274" cy="5391807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Брюс Л. Бейкер, Алан Дж. </a:t>
            </a:r>
            <a:r>
              <a:rPr lang="ru-RU" sz="2800" b="1" dirty="0" err="1"/>
              <a:t>Брайтман</a:t>
            </a:r>
            <a:r>
              <a:rPr lang="ru-RU" sz="2800" b="1" dirty="0"/>
              <a:t>. </a:t>
            </a:r>
            <a:r>
              <a:rPr lang="ru-RU" sz="2800" dirty="0"/>
              <a:t>Путь к независимости: обучение детей с особенностями развития бытовым навыкам. – М.: </a:t>
            </a:r>
            <a:r>
              <a:rPr lang="ru-RU" sz="2800" dirty="0" err="1"/>
              <a:t>Теревинф</a:t>
            </a:r>
            <a:r>
              <a:rPr lang="ru-RU" sz="2800" dirty="0"/>
              <a:t>, 2000г.</a:t>
            </a:r>
          </a:p>
          <a:p>
            <a:r>
              <a:rPr lang="ru-RU" sz="2800" b="1" dirty="0" err="1"/>
              <a:t>Моржина</a:t>
            </a:r>
            <a:r>
              <a:rPr lang="ru-RU" sz="2800" b="1" dirty="0"/>
              <a:t> Е.В.</a:t>
            </a:r>
            <a:r>
              <a:rPr lang="ru-RU" sz="2800" dirty="0"/>
              <a:t> Формирование навыков самообслуживания на занятиях и дома. – М.: </a:t>
            </a:r>
            <a:r>
              <a:rPr lang="ru-RU" sz="2800" dirty="0" err="1"/>
              <a:t>Теревинф</a:t>
            </a:r>
            <a:r>
              <a:rPr lang="ru-RU" sz="2800" dirty="0"/>
              <a:t>, 2006</a:t>
            </a:r>
          </a:p>
          <a:p>
            <a:r>
              <a:rPr lang="ru-RU" sz="2800" b="1" dirty="0"/>
              <a:t>Никольская О.С. </a:t>
            </a:r>
            <a:r>
              <a:rPr lang="ru-RU" sz="2800" dirty="0"/>
              <a:t>Аутичный ребенок. Пути помощи / Никольская О.С., </a:t>
            </a:r>
            <a:r>
              <a:rPr lang="ru-RU" sz="2800" dirty="0" err="1"/>
              <a:t>Баенская</a:t>
            </a:r>
            <a:r>
              <a:rPr lang="ru-RU" sz="2800" dirty="0"/>
              <a:t> Е.Р., </a:t>
            </a:r>
            <a:r>
              <a:rPr lang="ru-RU" sz="2800" dirty="0" err="1"/>
              <a:t>Либлинг</a:t>
            </a:r>
            <a:r>
              <a:rPr lang="ru-RU" sz="2800" dirty="0"/>
              <a:t> М.М. – М.: </a:t>
            </a:r>
            <a:r>
              <a:rPr lang="ru-RU" sz="2800" dirty="0" err="1"/>
              <a:t>Теревинф</a:t>
            </a:r>
            <a:r>
              <a:rPr lang="ru-RU" sz="2800" dirty="0"/>
              <a:t>, 1997</a:t>
            </a:r>
          </a:p>
          <a:p>
            <a:r>
              <a:rPr lang="en-US" sz="2800" dirty="0">
                <a:hlinkClick r:id="rId2"/>
              </a:rPr>
              <a:t>https://infourok.ru/prezentaciya-poteshki-rezhimnih-momentov-536571.html</a:t>
            </a:r>
            <a:r>
              <a:rPr lang="ru-RU" sz="2800" dirty="0"/>
              <a:t> </a:t>
            </a:r>
          </a:p>
          <a:p>
            <a:r>
              <a:rPr lang="en-US" sz="2800" dirty="0">
                <a:hlinkClick r:id="rId3"/>
              </a:rPr>
              <a:t>https://nsportal.ru/detskii-sad/korrektsionnaya-pedagogika/2015/10/06/igrovye-priemy-v-formirovanii-navykov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789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38CA1-FB96-434F-9CC2-83260166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86975"/>
            <a:ext cx="10925502" cy="1492132"/>
          </a:xfrm>
        </p:spPr>
        <p:txBody>
          <a:bodyPr/>
          <a:lstStyle/>
          <a:p>
            <a:r>
              <a:rPr lang="ru-RU" dirty="0"/>
              <a:t>Что такое навыки самообслуживания?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57E44-6554-405D-BD04-A7182A6CE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921" y="1976361"/>
            <a:ext cx="6826468" cy="4881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/>
              <a:t>Это умение:</a:t>
            </a:r>
          </a:p>
          <a:p>
            <a:r>
              <a:rPr lang="ru-RU" sz="4000" b="1" dirty="0"/>
              <a:t>одеваться и раздеваться;</a:t>
            </a:r>
          </a:p>
          <a:p>
            <a:r>
              <a:rPr lang="ru-RU" sz="3800" b="1" dirty="0"/>
              <a:t>ухаживать за собой; </a:t>
            </a:r>
          </a:p>
          <a:p>
            <a:r>
              <a:rPr lang="ru-RU" sz="4000" b="1" dirty="0"/>
              <a:t>пользоваться туалетом; </a:t>
            </a:r>
          </a:p>
          <a:p>
            <a:r>
              <a:rPr lang="ru-RU" sz="4000" b="1" dirty="0"/>
              <a:t>принимать пищу;</a:t>
            </a:r>
          </a:p>
          <a:p>
            <a:r>
              <a:rPr lang="ru-RU" sz="4000" b="1" dirty="0"/>
              <a:t>мыться, умываться.</a:t>
            </a:r>
          </a:p>
          <a:p>
            <a:endParaRPr lang="ru-RU" dirty="0"/>
          </a:p>
        </p:txBody>
      </p:sp>
      <p:pic>
        <p:nvPicPr>
          <p:cNvPr id="1032" name="Picture 8" descr="https://16kpspb.caduk.ru/images/l-5-.png">
            <a:extLst>
              <a:ext uri="{FF2B5EF4-FFF2-40B4-BE49-F238E27FC236}">
                <a16:creationId xmlns:a16="http://schemas.microsoft.com/office/drawing/2014/main" id="{1E5D6141-7FCF-41DF-9A5B-35445D7A8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0" y="1679107"/>
            <a:ext cx="5416877" cy="431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2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8A4F2-A0F0-4C5D-B17C-0192B549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Чему способствует Формирование навыков самообслуживания?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B8852-D7EE-455A-912C-8BCF6FE8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1857172"/>
            <a:ext cx="6836031" cy="4601098"/>
          </a:xfrm>
        </p:spPr>
        <p:txBody>
          <a:bodyPr>
            <a:noAutofit/>
          </a:bodyPr>
          <a:lstStyle/>
          <a:p>
            <a:r>
              <a:rPr lang="ru-RU" sz="3200" b="1" dirty="0"/>
              <a:t>расширению представлений ребёнка об окружающем мире, </a:t>
            </a:r>
          </a:p>
          <a:p>
            <a:r>
              <a:rPr lang="ru-RU" sz="3200" b="1" dirty="0"/>
              <a:t>развитию ощущений и восприятия, </a:t>
            </a:r>
          </a:p>
          <a:p>
            <a:r>
              <a:rPr lang="ru-RU" sz="3200" b="1" dirty="0"/>
              <a:t>развитию речи, </a:t>
            </a:r>
          </a:p>
          <a:p>
            <a:r>
              <a:rPr lang="ru-RU" sz="3200" b="1" dirty="0"/>
              <a:t>развитию мелкой моторики, </a:t>
            </a:r>
          </a:p>
          <a:p>
            <a:r>
              <a:rPr lang="ru-RU" sz="3200" b="1" dirty="0"/>
              <a:t>формированию умения соблюдать определенную последовательность действий.</a:t>
            </a:r>
          </a:p>
        </p:txBody>
      </p:sp>
      <p:pic>
        <p:nvPicPr>
          <p:cNvPr id="4124" name="Picture 28" descr="http://sad-rechki.mogilev.edu.by/sm.aspx?guid=18363">
            <a:extLst>
              <a:ext uri="{FF2B5EF4-FFF2-40B4-BE49-F238E27FC236}">
                <a16:creationId xmlns:a16="http://schemas.microsoft.com/office/drawing/2014/main" id="{12DBD086-9CA4-4827-95BA-C8FD49D3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79" y="1704611"/>
            <a:ext cx="3282377" cy="49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8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B69EA-4B79-4DC0-8234-F7AB5387F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758" y="248106"/>
            <a:ext cx="10736317" cy="1492132"/>
          </a:xfrm>
        </p:spPr>
        <p:txBody>
          <a:bodyPr>
            <a:normAutofit/>
          </a:bodyPr>
          <a:lstStyle/>
          <a:p>
            <a:r>
              <a:rPr lang="ru-RU" dirty="0"/>
              <a:t>навыки самообслуживания у детей с особенностями развития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83A52F-9B50-4347-B684-E4F52A50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454" y="2002222"/>
            <a:ext cx="5919953" cy="3861606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3200" b="1" dirty="0"/>
              <a:t>Формирование навыков не происходит самопроизвольно</a:t>
            </a:r>
          </a:p>
          <a:p>
            <a:pPr marL="0" indent="457200" algn="just">
              <a:buNone/>
            </a:pPr>
            <a:r>
              <a:rPr lang="ru-RU" sz="3200" b="1" dirty="0"/>
              <a:t>Обучение таким навыкам  - это целое направление работы специалистов и родителей</a:t>
            </a:r>
          </a:p>
        </p:txBody>
      </p:sp>
      <p:sp>
        <p:nvSpPr>
          <p:cNvPr id="4" name="AutoShape 2" descr="https://www.mlparentcoach.com/wp-content/uploads/2016/08/fa-leahy0825.jpg">
            <a:extLst>
              <a:ext uri="{FF2B5EF4-FFF2-40B4-BE49-F238E27FC236}">
                <a16:creationId xmlns:a16="http://schemas.microsoft.com/office/drawing/2014/main" id="{F1450FBC-3C76-4F8D-ADEB-3B3C0A9526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27890" cy="24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s://1.bp.blogspot.com/-BmXOoYKvOao/XrkvOsKmIjI/AAAAAAABJnM/n_Fb_gjGJaIvuI_0kx9WT4UiKMpwNx4OgCLcBGAsYHQ/s1600/i_038.png">
            <a:extLst>
              <a:ext uri="{FF2B5EF4-FFF2-40B4-BE49-F238E27FC236}">
                <a16:creationId xmlns:a16="http://schemas.microsoft.com/office/drawing/2014/main" id="{03AD403E-FDA7-4681-97CC-A6B6C9D25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09" y="1545021"/>
            <a:ext cx="3810095" cy="53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6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A0723-07E3-41EE-875C-5C33F8C2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так происходит?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FF3B45-D3E0-46AA-981B-447153C80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234" y="1261241"/>
            <a:ext cx="7283668" cy="4981904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/>
              <a:t>нарушения движения, </a:t>
            </a:r>
          </a:p>
          <a:p>
            <a:r>
              <a:rPr lang="ru-RU" sz="3600" b="1" dirty="0"/>
              <a:t>нарушения слухового и зрительного восприятия,</a:t>
            </a:r>
          </a:p>
          <a:p>
            <a:r>
              <a:rPr lang="ru-RU" sz="3600" b="1" dirty="0"/>
              <a:t>особенности эмоционально-волевой сферы, </a:t>
            </a:r>
          </a:p>
          <a:p>
            <a:r>
              <a:rPr lang="ru-RU" sz="3600" b="1" dirty="0"/>
              <a:t>низкий уровень развития функции контроля, </a:t>
            </a:r>
          </a:p>
          <a:p>
            <a:r>
              <a:rPr lang="ru-RU" sz="3600" b="1" dirty="0"/>
              <a:t>нарушения интеллектуального развития.</a:t>
            </a:r>
          </a:p>
        </p:txBody>
      </p:sp>
      <p:pic>
        <p:nvPicPr>
          <p:cNvPr id="6146" name="Picture 2" descr="https://i.pinimg.com/originals/46/db/5c/46db5caf9eb10876bda654925965443d.png">
            <a:extLst>
              <a:ext uri="{FF2B5EF4-FFF2-40B4-BE49-F238E27FC236}">
                <a16:creationId xmlns:a16="http://schemas.microsoft.com/office/drawing/2014/main" id="{A7239B3A-8CCE-465B-89DC-002AEF333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3" y="2037621"/>
            <a:ext cx="4130827" cy="443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2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D6357-1788-4B1A-A4D0-D0C2105B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41918"/>
          </a:xfrm>
        </p:spPr>
        <p:txBody>
          <a:bodyPr/>
          <a:lstStyle/>
          <a:p>
            <a:r>
              <a:rPr lang="ru-RU" dirty="0"/>
              <a:t>Как помочь ребёнку?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4D99EB-DD5F-474E-A090-210BBFD2C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24303"/>
            <a:ext cx="10493632" cy="5151312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формировать навыки в медленном темпе, с большим количеством повторов одних и тех же действий</a:t>
            </a:r>
          </a:p>
          <a:p>
            <a:r>
              <a:rPr lang="ru-RU" sz="3200" dirty="0"/>
              <a:t>создать ощущение успеха</a:t>
            </a:r>
          </a:p>
          <a:p>
            <a:r>
              <a:rPr lang="ru-RU" sz="3200" dirty="0"/>
              <a:t>учить работать последовательно по заданной программе, контролировать каждое действие</a:t>
            </a:r>
          </a:p>
          <a:p>
            <a:r>
              <a:rPr lang="ru-RU" sz="3200" dirty="0"/>
              <a:t>для ребёнка с аутизмом включать обучение в привычные дела, использовать расписание, организовать пространство так, чтобы было ясно, где и каким делом ребенок будет заниматься</a:t>
            </a:r>
          </a:p>
        </p:txBody>
      </p:sp>
    </p:spTree>
    <p:extLst>
      <p:ext uri="{BB962C8B-B14F-4D97-AF65-F5344CB8AC3E}">
        <p14:creationId xmlns:p14="http://schemas.microsoft.com/office/powerpoint/2010/main" val="383912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C1557-7481-43AD-BF63-3A458D83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будем делать?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1C4F01-8464-43EC-9377-1DEE8385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548" y="1430648"/>
            <a:ext cx="10754237" cy="5044967"/>
          </a:xfrm>
        </p:spPr>
        <p:txBody>
          <a:bodyPr>
            <a:normAutofit fontScale="92500"/>
          </a:bodyPr>
          <a:lstStyle/>
          <a:p>
            <a:r>
              <a:rPr lang="ru-RU" sz="4000" dirty="0"/>
              <a:t> </a:t>
            </a:r>
            <a:r>
              <a:rPr lang="ru-RU" sz="4000" b="1" dirty="0"/>
              <a:t>выполнять действие  вместе с ребёнком, комментируя действия;</a:t>
            </a:r>
          </a:p>
          <a:p>
            <a:r>
              <a:rPr lang="ru-RU" sz="4000" b="1" dirty="0"/>
              <a:t>оказывать  частичную  помощь действием (последнее действие ребенок осуществляет сам);</a:t>
            </a:r>
          </a:p>
          <a:p>
            <a:r>
              <a:rPr lang="ru-RU" sz="4000" b="1" dirty="0"/>
              <a:t>помогать начать действие, контролировать, как ребёнок продолжает выполнять и заканчивает действие;</a:t>
            </a:r>
          </a:p>
        </p:txBody>
      </p:sp>
    </p:spTree>
    <p:extLst>
      <p:ext uri="{BB962C8B-B14F-4D97-AF65-F5344CB8AC3E}">
        <p14:creationId xmlns:p14="http://schemas.microsoft.com/office/powerpoint/2010/main" val="198240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37D96-9823-465C-9911-C4B0355E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83808"/>
          </a:xfrm>
        </p:spPr>
        <p:txBody>
          <a:bodyPr>
            <a:normAutofit/>
          </a:bodyPr>
          <a:lstStyle/>
          <a:p>
            <a:r>
              <a:rPr lang="ru-RU" dirty="0"/>
              <a:t>что будем делать?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73688-3AAC-4E04-9FD1-D1987A1D8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66193"/>
            <a:ext cx="10178322" cy="4413399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/>
              <a:t>давать пошаговую речевую инструкцию, опираясь на которую ребёнок сможет выполнить действие;</a:t>
            </a:r>
          </a:p>
          <a:p>
            <a:r>
              <a:rPr lang="ru-RU" sz="4000" b="1" dirty="0"/>
              <a:t>Задавать последовательность действий (например, на каждом стуле лежит по одному предмету одежды в нужном порядке);</a:t>
            </a:r>
          </a:p>
          <a:p>
            <a:r>
              <a:rPr lang="ru-RU" sz="4000" b="1" dirty="0"/>
              <a:t>ребенок осуществляет действие полностью самостоятельно</a:t>
            </a:r>
            <a:r>
              <a:rPr lang="ru-RU" sz="37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89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F7121-E724-4376-ADA8-EAF3A5E2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будем заниматься?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2E6947-9D56-4EB5-B4C0-8AA7C2B36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355835"/>
            <a:ext cx="11432154" cy="4649882"/>
          </a:xfrm>
        </p:spPr>
        <p:txBody>
          <a:bodyPr>
            <a:normAutofit/>
          </a:bodyPr>
          <a:lstStyle/>
          <a:p>
            <a:r>
              <a:rPr lang="ru-RU" sz="3600" b="1" dirty="0"/>
              <a:t>отрабатывать отдельные операции;</a:t>
            </a:r>
          </a:p>
          <a:p>
            <a:r>
              <a:rPr lang="ru-RU" sz="3600" b="1" dirty="0"/>
              <a:t>создать условия необходимости применения навыков</a:t>
            </a:r>
          </a:p>
        </p:txBody>
      </p:sp>
      <p:pic>
        <p:nvPicPr>
          <p:cNvPr id="5122" name="Picture 2" descr="https://image.jimcdn.com/app/cms/image/transf/dimension=1920x10000:format=png/path/sb00f0db2d6f7825d/image/id57044d6f386a5aa/version/1541705252/image.png">
            <a:extLst>
              <a:ext uri="{FF2B5EF4-FFF2-40B4-BE49-F238E27FC236}">
                <a16:creationId xmlns:a16="http://schemas.microsoft.com/office/drawing/2014/main" id="{B3D0B055-4465-4B65-852B-247A9A43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09" y="2847967"/>
            <a:ext cx="5013102" cy="383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64042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223</TotalTime>
  <Words>420</Words>
  <Application>Microsoft Office PowerPoint</Application>
  <PresentationFormat>Широкоэкранный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Corbel</vt:lpstr>
      <vt:lpstr>Gill Sans MT</vt:lpstr>
      <vt:lpstr>Impact</vt:lpstr>
      <vt:lpstr>Эмблема</vt:lpstr>
      <vt:lpstr>Формирование навыков самообслуживания у детей дошкольного возраста</vt:lpstr>
      <vt:lpstr>Что такое навыки самообслуживания?</vt:lpstr>
      <vt:lpstr>Чему способствует Формирование навыков самообслуживания?</vt:lpstr>
      <vt:lpstr>навыки самообслуживания у детей с особенностями развития</vt:lpstr>
      <vt:lpstr>Почему так происходит?</vt:lpstr>
      <vt:lpstr>Как помочь ребёнку?</vt:lpstr>
      <vt:lpstr>что будем делать?</vt:lpstr>
      <vt:lpstr>что будем делать?</vt:lpstr>
      <vt:lpstr>Как будем заниматься?</vt:lpstr>
      <vt:lpstr>Как сделать формирование навыков самообслуживания интересным?</vt:lpstr>
      <vt:lpstr>Игровые приёмы</vt:lpstr>
      <vt:lpstr>Заинтересовать предметом</vt:lpstr>
      <vt:lpstr>Использование малых фольклорных форм </vt:lpstr>
      <vt:lpstr>Рассматривание картинок</vt:lpstr>
      <vt:lpstr>Чтение художественной литературы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Бутылина</dc:creator>
  <cp:lastModifiedBy>Алёна Бутылина</cp:lastModifiedBy>
  <cp:revision>22</cp:revision>
  <dcterms:created xsi:type="dcterms:W3CDTF">2020-10-20T14:15:58Z</dcterms:created>
  <dcterms:modified xsi:type="dcterms:W3CDTF">2020-10-20T17:59:54Z</dcterms:modified>
</cp:coreProperties>
</file>